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aicore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7200"/>
            <a:ext cx="1554480" cy="762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468880"/>
            <a:ext cx="82296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 i="0">
                <a:solidFill>
                  <a:srgbClr val="0A0A0A"/>
                </a:solidFill>
                <a:latin typeface="Calibri"/>
              </a:defRPr>
            </a:pPr>
            <a:r>
              <a:t>Apprenticeship Presentation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566160"/>
            <a:ext cx="8229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 i="0">
                <a:solidFill>
                  <a:srgbClr val="4B5563"/>
                </a:solidFill>
                <a:latin typeface="Calibri"/>
              </a:defRPr>
            </a:pPr>
            <a:r>
              <a:t>Your Flexible Assessment for the AI &amp; Automation Practitioner Apprenticeship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FF4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50292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 i="0">
                <a:solidFill>
                  <a:srgbClr val="FF4800"/>
                </a:solidFill>
                <a:latin typeface="Calibri"/>
              </a:defRPr>
            </a:pPr>
            <a:r>
              <a:t>About me and my organisation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143000"/>
            <a:ext cx="2286000" cy="38100"/>
          </a:xfrm>
          <a:prstGeom prst="rect">
            <a:avLst/>
          </a:prstGeom>
          <a:solidFill>
            <a:srgbClr val="FF4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32588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0" i="1">
                <a:solidFill>
                  <a:srgbClr val="4B5563"/>
                </a:solidFill>
                <a:latin typeface="Calibri"/>
              </a:defRPr>
            </a:pPr>
            <a:r>
              <a:t>Use this slide to introduce yourself and your workplace to the assessor. Replace the prompts below with your own words, then delete them.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786384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500" b="0" i="0">
                <a:solidFill>
                  <a:srgbClr val="4B5563"/>
                </a:solidFill>
                <a:latin typeface="Calibri"/>
              </a:defRPr>
            </a:pPr>
            <a:r>
              <a:t>•  My organisation — what it does, roughly how big it is, and the team I sit in.</a:t>
            </a:r>
          </a:p>
          <a:p>
            <a:pPr>
              <a:spcAft>
                <a:spcPts val="1200"/>
              </a:spcAft>
              <a:defRPr sz="1500" b="0" i="0">
                <a:solidFill>
                  <a:srgbClr val="4B5563"/>
                </a:solidFill>
                <a:latin typeface="Calibri"/>
              </a:defRPr>
            </a:pPr>
            <a:r>
              <a:t>•  My role — my main responsibilities and the kind of work I do day to day.</a:t>
            </a:r>
          </a:p>
          <a:p>
            <a:pPr>
              <a:spcAft>
                <a:spcPts val="1200"/>
              </a:spcAft>
              <a:defRPr sz="1500" b="0" i="0">
                <a:solidFill>
                  <a:srgbClr val="4B5563"/>
                </a:solidFill>
                <a:latin typeface="Calibri"/>
              </a:defRPr>
            </a:pPr>
            <a:r>
              <a:t>•  Where AI and automation fit — how they show up in my work today, or where they could.</a:t>
            </a:r>
          </a:p>
        </p:txBody>
      </p:sp>
      <p:pic>
        <p:nvPicPr>
          <p:cNvPr id="6" name="Picture 5" descr="aicore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355080"/>
            <a:ext cx="914400" cy="4486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4480" y="6510528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0" i="0">
                <a:solidFill>
                  <a:srgbClr val="6B7280"/>
                </a:solidFill>
                <a:latin typeface="Calibri"/>
              </a:defRPr>
            </a:pPr>
            <a:r>
              <a:t>AiCore · Assessment Evidence Builder · Introduction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300" b="1" i="0">
                <a:solidFill>
                  <a:srgbClr val="FF4800"/>
                </a:solidFill>
                <a:latin typeface="Calibri"/>
              </a:defRPr>
            </a:pPr>
            <a:r>
              <a:t>Task 1: AI Opportunity &amp; Workflow Analysis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078992"/>
            <a:ext cx="2286000" cy="38100"/>
          </a:xfrm>
          <a:prstGeom prst="rect">
            <a:avLst/>
          </a:prstGeom>
          <a:solidFill>
            <a:srgbClr val="FF4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207008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0" i="1">
                <a:solidFill>
                  <a:srgbClr val="4B5563"/>
                </a:solidFill>
                <a:latin typeface="Calibri"/>
              </a:defRPr>
            </a:pPr>
            <a:r>
              <a:t>Workplace output: Workflow map + written analysis identifying where AI/automation could improve processes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FF4800"/>
                </a:solidFill>
                <a:latin typeface="Calibri"/>
              </a:defRPr>
            </a:pPr>
            <a:r>
              <a:t>Evidences: AO1, AO6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0A0A0A"/>
                </a:solidFill>
                <a:latin typeface="Calibri"/>
              </a:defRPr>
            </a:pPr>
            <a:r>
              <a:t>Ask yourself (delete each prompt as you evidence it):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697480"/>
            <a:ext cx="78638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K5 — Having scanned my team's ways of working and built a longlist of candidate processes, can I explain the methods I used to spot where AI or automation would genuinely improve productivity?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K6 — After using a GenAI tool hands-on and designing where a human stays in the loop, can I explain where the tool genuinely adds value versus where a person must stay in control — and why augmenting people beats replacing them?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K9 — Having worked through scenarios deciding between traditional automation, generative AI and an AI agent — and tested a tool's limits — can I explain in my own words what each is for, and name a real limitation or failure point of each?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S6 — Can I point to the current-state workflow map I produced — its trigger, decision points, who does what, and the data at each step — explain the inefficiencies it exposed, and say what I'd change or pilot?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S13 — Can I describe a real automation opportunity I identified — its risks and feasibility — and show how I brought my line manager in and thought about how the people who do the work would experience the change?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S14 — Can I show how I scored and compared candidate processes for productivity gain — weighing things like volume, data quality, effort and value — and justified which one I took forward?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5321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0A0A0A"/>
                </a:solidFill>
                <a:latin typeface="Calibri"/>
              </a:defRPr>
            </a:pPr>
            <a:r>
              <a:t>Your evidence: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85216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0" i="1">
                <a:solidFill>
                  <a:srgbClr val="9CA3AF"/>
                </a:solidFill>
                <a:latin typeface="Calibri"/>
              </a:defRPr>
            </a:pPr>
            <a:r>
              <a:t>(Replace the prompts above with your own evidence, in your own words.)</a:t>
            </a:r>
          </a:p>
        </p:txBody>
      </p:sp>
      <p:pic>
        <p:nvPicPr>
          <p:cNvPr id="10" name="Picture 9" descr="aicore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355080"/>
            <a:ext cx="914400" cy="4486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54480" y="6510528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0" i="0">
                <a:solidFill>
                  <a:srgbClr val="6B7280"/>
                </a:solidFill>
                <a:latin typeface="Calibri"/>
              </a:defRPr>
            </a:pPr>
            <a:r>
              <a:t>AiCore · Assessment Evidence Builder · Task 1 of 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300" b="1" i="0">
                <a:solidFill>
                  <a:srgbClr val="FF4800"/>
                </a:solidFill>
                <a:latin typeface="Calibri"/>
              </a:defRPr>
            </a:pPr>
            <a:r>
              <a:t>Task 2: Responsible AI &amp; Ethical Adoption Statement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078992"/>
            <a:ext cx="2286000" cy="38100"/>
          </a:xfrm>
          <a:prstGeom prst="rect">
            <a:avLst/>
          </a:prstGeom>
          <a:solidFill>
            <a:srgbClr val="FF4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207008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0" i="1">
                <a:solidFill>
                  <a:srgbClr val="4B5563"/>
                </a:solidFill>
                <a:latin typeface="Calibri"/>
              </a:defRPr>
            </a:pPr>
            <a:r>
              <a:t>Workplace output: Document covering ethical principles, legal/regulatory considerations, and workforce impact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FF4800"/>
                </a:solidFill>
                <a:latin typeface="Calibri"/>
              </a:defRPr>
            </a:pPr>
            <a:r>
              <a:t>Evidences: AO1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0A0A0A"/>
                </a:solidFill>
                <a:latin typeface="Calibri"/>
              </a:defRPr>
            </a:pPr>
            <a:r>
              <a:t>Ask yourself (delete each prompt as you evidence it):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697480"/>
            <a:ext cx="78638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K1 — Can I explain the role organisational leadership plays in responsible AI adoption, and articulate the business case for adopting AI ethically?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K2 — Having run a legal and data-protection review of my own project — lawful basis, special-category data, automated-decision (Article 22) duties, employment and equality impacts — can I explain what applies and what I flagged to escalate?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K3 — Can I explain the potential social and economic impacts of AI/automation on different roles — particularly non-technical staff — and the change management principles involved?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K7 — Can I explain the capabilities, benefits and risks of automation and AI, including responsible use and the potential impact on the workforce?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K15 — Can I explain the principles of human oversight, and how humans and AI can collaborate to achieve shared outcomes?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K26 — Can I explain why wellbeing and safe working practices matter when introducing AI and automation?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S2 — Can I show where I worked responsibly and safely with sensitive information — anonymising data, using only approved tools, and honestly flagging what I wasn't sure of and needed to check with a specialist?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5321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0A0A0A"/>
                </a:solidFill>
                <a:latin typeface="Calibri"/>
              </a:defRPr>
            </a:pPr>
            <a:r>
              <a:t>Your evidence: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85216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0" i="1">
                <a:solidFill>
                  <a:srgbClr val="9CA3AF"/>
                </a:solidFill>
                <a:latin typeface="Calibri"/>
              </a:defRPr>
            </a:pPr>
            <a:r>
              <a:t>(Replace the prompts above with your own evidence, in your own words.)</a:t>
            </a:r>
          </a:p>
        </p:txBody>
      </p:sp>
      <p:pic>
        <p:nvPicPr>
          <p:cNvPr id="10" name="Picture 9" descr="aicore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355080"/>
            <a:ext cx="914400" cy="4486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54480" y="6510528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0" i="0">
                <a:solidFill>
                  <a:srgbClr val="6B7280"/>
                </a:solidFill>
                <a:latin typeface="Calibri"/>
              </a:defRPr>
            </a:pPr>
            <a:r>
              <a:t>AiCore · Assessment Evidence Builder · Task 2 of 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300" b="1" i="0">
                <a:solidFill>
                  <a:srgbClr val="FF4800"/>
                </a:solidFill>
                <a:latin typeface="Calibri"/>
              </a:defRPr>
            </a:pPr>
            <a:r>
              <a:t>Task 3: Change Management &amp; Communication Record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078992"/>
            <a:ext cx="2286000" cy="38100"/>
          </a:xfrm>
          <a:prstGeom prst="rect">
            <a:avLst/>
          </a:prstGeom>
          <a:solidFill>
            <a:srgbClr val="FF4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207008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0" i="1">
                <a:solidFill>
                  <a:srgbClr val="4B5563"/>
                </a:solidFill>
                <a:latin typeface="Calibri"/>
              </a:defRPr>
            </a:pPr>
            <a:r>
              <a:t>Workplace output: Evidence of supporting change - comms plan, meeting notes, or dialogue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FF4800"/>
                </a:solidFill>
                <a:latin typeface="Calibri"/>
              </a:defRPr>
            </a:pPr>
            <a:r>
              <a:t>Evidences: AO1, AO5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0A0A0A"/>
                </a:solidFill>
                <a:latin typeface="Calibri"/>
              </a:defRPr>
            </a:pPr>
            <a:r>
              <a:t>Ask yourself (delete each prompt as you evidence it):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697480"/>
            <a:ext cx="78638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K24 — Can I explain the project and change management principles that support successful delivery?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S5 — Can I show how I supported the introduction and implementation of change, and contributed to constructive dialogue between leaders and employees?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S20 — Can I show how I worked with others to deploy an AI/automation strategy, and supported people affected by it (retraining, redeployment or upskilling)?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S23 — Can I point to where I gave leaders evidence-based analysis and insight on the likely human impact of an automation project?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S24 — Can I show how I used project management techniques and tools to communicate both the opportunities and the risks in a balanced way?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K21 — Can I explain strategies for communicating inclusively with stakeholders from diverse and non-technical backgrounds?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S22 — Can I show where I translated technical concepts into accessible materials to support clear dialogue with stakeholders?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5321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0A0A0A"/>
                </a:solidFill>
                <a:latin typeface="Calibri"/>
              </a:defRPr>
            </a:pPr>
            <a:r>
              <a:t>Your evidence: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85216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0" i="1">
                <a:solidFill>
                  <a:srgbClr val="9CA3AF"/>
                </a:solidFill>
                <a:latin typeface="Calibri"/>
              </a:defRPr>
            </a:pPr>
            <a:r>
              <a:t>(Replace the prompts above with your own evidence, in your own words.)</a:t>
            </a:r>
          </a:p>
        </p:txBody>
      </p:sp>
      <p:pic>
        <p:nvPicPr>
          <p:cNvPr id="10" name="Picture 9" descr="aicore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355080"/>
            <a:ext cx="914400" cy="4486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54480" y="6510528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0" i="0">
                <a:solidFill>
                  <a:srgbClr val="6B7280"/>
                </a:solidFill>
                <a:latin typeface="Calibri"/>
              </a:defRPr>
            </a:pPr>
            <a:r>
              <a:t>AiCore · Assessment Evidence Builder · Task 3 of 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300" b="1" i="0">
                <a:solidFill>
                  <a:srgbClr val="FF4800"/>
                </a:solidFill>
                <a:latin typeface="Calibri"/>
              </a:defRPr>
            </a:pPr>
            <a:r>
              <a:t>Task 4: Stakeholder Engagement &amp; Enablement Record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078992"/>
            <a:ext cx="2286000" cy="38100"/>
          </a:xfrm>
          <a:prstGeom prst="rect">
            <a:avLst/>
          </a:prstGeom>
          <a:solidFill>
            <a:srgbClr val="FF4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207008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0" i="1">
                <a:solidFill>
                  <a:srgbClr val="4B5563"/>
                </a:solidFill>
                <a:latin typeface="Calibri"/>
              </a:defRPr>
            </a:pPr>
            <a:r>
              <a:t>Workplace output: Training materials, engagement record, or resources for non-technical staff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FF4800"/>
                </a:solidFill>
                <a:latin typeface="Calibri"/>
              </a:defRPr>
            </a:pPr>
            <a:r>
              <a:t>Evidences: AO5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0A0A0A"/>
                </a:solidFill>
                <a:latin typeface="Calibri"/>
              </a:defRPr>
            </a:pPr>
            <a:r>
              <a:t>Ask yourself (delete each prompt as you evidence it):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697480"/>
            <a:ext cx="78638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K19 — Can I explain the engagement and training approaches used with non-technical staff, and the best-practice methods for delivering that training?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K20 — Can I explain the methods for developing resources such as manuals, short explainers, chat-based guidance, interactive wikis or training materials?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S4 — Can I show how I engaged non-technical staff to understand their roles and concerns about a proposed automation, and adapted my approach to support them?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S18 — Can I show where I supported the delivery of training to technical or non-technical users, adapting content and format based on feedback and context?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S19 — Can I show resources I created or adapted — user guides, training materials, process documents — to meet real user requirements?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5321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0A0A0A"/>
                </a:solidFill>
                <a:latin typeface="Calibri"/>
              </a:defRPr>
            </a:pPr>
            <a:r>
              <a:t>Your evidence: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85216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0" i="1">
                <a:solidFill>
                  <a:srgbClr val="9CA3AF"/>
                </a:solidFill>
                <a:latin typeface="Calibri"/>
              </a:defRPr>
            </a:pPr>
            <a:r>
              <a:t>(Replace the prompts above with your own evidence, in your own words.)</a:t>
            </a:r>
          </a:p>
        </p:txBody>
      </p:sp>
      <p:pic>
        <p:nvPicPr>
          <p:cNvPr id="10" name="Picture 9" descr="aicore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355080"/>
            <a:ext cx="914400" cy="4486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54480" y="6510528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0" i="0">
                <a:solidFill>
                  <a:srgbClr val="6B7280"/>
                </a:solidFill>
                <a:latin typeface="Calibri"/>
              </a:defRPr>
            </a:pPr>
            <a:r>
              <a:t>AiCore · Assessment Evidence Builder · Task 4 of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300" b="1" i="0">
                <a:solidFill>
                  <a:srgbClr val="FF4800"/>
                </a:solidFill>
                <a:latin typeface="Calibri"/>
              </a:defRPr>
            </a:pPr>
            <a:r>
              <a:t>Task 5: Governance, Risk &amp; Assurance Document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078992"/>
            <a:ext cx="2286000" cy="38100"/>
          </a:xfrm>
          <a:prstGeom prst="rect">
            <a:avLst/>
          </a:prstGeom>
          <a:solidFill>
            <a:srgbClr val="FF4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207008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0" i="1">
                <a:solidFill>
                  <a:srgbClr val="4B5563"/>
                </a:solidFill>
                <a:latin typeface="Calibri"/>
              </a:defRPr>
            </a:pPr>
            <a:r>
              <a:t>Workplace output: Structured risk/assurance document - algorithmic impact, bias, compliance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FF4800"/>
                </a:solidFill>
                <a:latin typeface="Calibri"/>
              </a:defRPr>
            </a:pPr>
            <a:r>
              <a:t>Evidences: AO4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0A0A0A"/>
                </a:solidFill>
                <a:latin typeface="Calibri"/>
              </a:defRPr>
            </a:pPr>
            <a:r>
              <a:t>Ask yourself (delete each prompt as you evidence it):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697480"/>
            <a:ext cx="78638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K10 — Can I explain the sources of error and algorithmic bias, how they are affected by dataset and method choices, and the fairness metrics and mitigation approaches available?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K18 — Can I explain the governance principles that ensure accountability and compliance, and how to identify system vulnerabilities and mitigate risks to assets, data and cyber security?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K23 — Can I explain mitigation strategies for post-deployment issues such as overreliance and automation bias?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K27 — Can I explain the methods for assuring compliance in AI projects — documenting model decision-making, running structured risk assessments, and aligning with recognised assurance and governance frameworks?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K28 — Can I explain the principles and practice of algorithmic impact assessment and workforce equality monitoring, including how to identify and mitigate disproportionate impacts?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K29 — Can I explain how AI/automation solutions are monitored long-term — detecting and mitigating model drift, emerging bias, degraded performance and security vulnerabilities?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S28 — Can I show assurance work I did — clear documentation of design and decision-making, contributing to risk assessments, or applying assurance frameworks?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S29 — Can I show where I applied algorithmic impact assessment or workforce equality monitoring — gathering and analysing data and making evidence-based recommendations?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5321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0A0A0A"/>
                </a:solidFill>
                <a:latin typeface="Calibri"/>
              </a:defRPr>
            </a:pPr>
            <a:r>
              <a:t>Your evidence: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85216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0" i="1">
                <a:solidFill>
                  <a:srgbClr val="9CA3AF"/>
                </a:solidFill>
                <a:latin typeface="Calibri"/>
              </a:defRPr>
            </a:pPr>
            <a:r>
              <a:t>(Replace the prompts above with your own evidence, in your own words.)</a:t>
            </a:r>
          </a:p>
        </p:txBody>
      </p:sp>
      <p:pic>
        <p:nvPicPr>
          <p:cNvPr id="10" name="Picture 9" descr="aicore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355080"/>
            <a:ext cx="914400" cy="4486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54480" y="6510528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0" i="0">
                <a:solidFill>
                  <a:srgbClr val="6B7280"/>
                </a:solidFill>
                <a:latin typeface="Calibri"/>
              </a:defRPr>
            </a:pPr>
            <a:r>
              <a:t>AiCore · Assessment Evidence Builder · Task 5 of 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300" b="1" i="0">
                <a:solidFill>
                  <a:srgbClr val="FF4800"/>
                </a:solidFill>
                <a:latin typeface="Calibri"/>
              </a:defRPr>
            </a:pPr>
            <a:r>
              <a:t>Task 6: Continuous Improvement &amp; Impact Report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078992"/>
            <a:ext cx="2286000" cy="38100"/>
          </a:xfrm>
          <a:prstGeom prst="rect">
            <a:avLst/>
          </a:prstGeom>
          <a:solidFill>
            <a:srgbClr val="FF4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207008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0" i="1">
                <a:solidFill>
                  <a:srgbClr val="4B5563"/>
                </a:solidFill>
                <a:latin typeface="Calibri"/>
              </a:defRPr>
            </a:pPr>
            <a:r>
              <a:t>Workplace output: Report on outcomes of an AI/automation initiative - productivity, lessons learned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FF4800"/>
                </a:solidFill>
                <a:latin typeface="Calibri"/>
              </a:defRPr>
            </a:pPr>
            <a:r>
              <a:t>Evidences: AO6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0A0A0A"/>
                </a:solidFill>
                <a:latin typeface="Calibri"/>
              </a:defRPr>
            </a:pPr>
            <a:r>
              <a:t>Ask yourself (delete each prompt as you evidence it):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697480"/>
            <a:ext cx="78638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K17 — Can I explain the principles for designing sustainable solutions that support organisational strategy and objectives?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K25 — Can I explain how I keep my knowledge of existing, evolving and emerging technologies and sector trends up to date?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S1 — Can I show where I reviewed, followed, established or amended policies and procedures on data and information security?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S9 — Can I show where I applied analytical or computational techniques, using real tools and datasets, to design, evaluate or optimise an automation solution?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S14 — Can I show how I scored and compared candidate processes for productivity gain — weighing things like volume, data quality, effort and value — and justified which one I took forward?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S15 — Can I show an evidence-based suggestion I made to improve outcomes — for example a cost-benefit analysis?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S16 — Can I show a report I produced on productivity or efficiency savings and automation opportunities — including, honestly, where automation did NOT improve a process or experience?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S17 — Can I show how I contributed to making an AI/automation solution more sustainable and efficient?</a:t>
            </a:r>
          </a:p>
          <a:p>
            <a:pPr>
              <a:spcAft>
                <a:spcPts val="400"/>
              </a:spcAft>
              <a:defRPr sz="1100" b="0" i="0">
                <a:solidFill>
                  <a:srgbClr val="4B5563"/>
                </a:solidFill>
                <a:latin typeface="Calibri"/>
              </a:defRPr>
            </a:pPr>
            <a:r>
              <a:t>S25 — Can I show how I keep up to date with AI/automation trends, and where I evaluated vendor or supplier solutions?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5321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 b="1" i="0">
                <a:solidFill>
                  <a:srgbClr val="0A0A0A"/>
                </a:solidFill>
                <a:latin typeface="Calibri"/>
              </a:defRPr>
            </a:pPr>
            <a:r>
              <a:t>Your evidence: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85216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0" i="1">
                <a:solidFill>
                  <a:srgbClr val="9CA3AF"/>
                </a:solidFill>
                <a:latin typeface="Calibri"/>
              </a:defRPr>
            </a:pPr>
            <a:r>
              <a:t>(Replace the prompts above with your own evidence, in your own words.)</a:t>
            </a:r>
          </a:p>
        </p:txBody>
      </p:sp>
      <p:pic>
        <p:nvPicPr>
          <p:cNvPr id="10" name="Picture 9" descr="aicore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355080"/>
            <a:ext cx="914400" cy="4486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54480" y="6510528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0" i="0">
                <a:solidFill>
                  <a:srgbClr val="6B7280"/>
                </a:solidFill>
                <a:latin typeface="Calibri"/>
              </a:defRPr>
            </a:pPr>
            <a:r>
              <a:t>AiCore · Assessment Evidence Builder · Task 6 of 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50292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 i="0">
                <a:solidFill>
                  <a:srgbClr val="FF4800"/>
                </a:solidFill>
                <a:latin typeface="Calibri"/>
              </a:defRPr>
            </a:pPr>
            <a:r>
              <a:t>Key learnings &amp; thank you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143000"/>
            <a:ext cx="2286000" cy="38100"/>
          </a:xfrm>
          <a:prstGeom prst="rect">
            <a:avLst/>
          </a:prstGeom>
          <a:solidFill>
            <a:srgbClr val="FF4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32588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0" i="1">
                <a:solidFill>
                  <a:srgbClr val="4B5563"/>
                </a:solidFill>
                <a:latin typeface="Calibri"/>
              </a:defRPr>
            </a:pPr>
            <a:r>
              <a:t>Use this slide to close your presentation. Replace the prompts below with your own words, then delete them.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786384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500" b="0" i="0">
                <a:solidFill>
                  <a:srgbClr val="4B5563"/>
                </a:solidFill>
                <a:latin typeface="Calibri"/>
              </a:defRPr>
            </a:pPr>
            <a:r>
              <a:t>•  My key learnings — two or three things I take away from the apprenticeship.</a:t>
            </a:r>
          </a:p>
          <a:p>
            <a:pPr>
              <a:spcAft>
                <a:spcPts val="1200"/>
              </a:spcAft>
              <a:defRPr sz="1500" b="0" i="0">
                <a:solidFill>
                  <a:srgbClr val="4B5563"/>
                </a:solidFill>
                <a:latin typeface="Calibri"/>
              </a:defRPr>
            </a:pPr>
            <a:r>
              <a:t>•  The difference it made — the impact of the work I've shown today.</a:t>
            </a:r>
          </a:p>
          <a:p>
            <a:pPr>
              <a:spcAft>
                <a:spcPts val="1200"/>
              </a:spcAft>
              <a:defRPr sz="1500" b="0" i="0">
                <a:solidFill>
                  <a:srgbClr val="4B5563"/>
                </a:solidFill>
                <a:latin typeface="Calibri"/>
              </a:defRPr>
            </a:pPr>
            <a:r>
              <a:t>•  Thank you — thank the assessor for their time.</a:t>
            </a:r>
          </a:p>
        </p:txBody>
      </p:sp>
      <p:pic>
        <p:nvPicPr>
          <p:cNvPr id="6" name="Picture 5" descr="aicore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355080"/>
            <a:ext cx="914400" cy="4486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4480" y="6510528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0" i="0">
                <a:solidFill>
                  <a:srgbClr val="6B7280"/>
                </a:solidFill>
                <a:latin typeface="Calibri"/>
              </a:defRPr>
            </a:pPr>
            <a:r>
              <a:t>AiCore · Assessment Evidence Builder · Conclusion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